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3" r:id="rId4"/>
    <p:sldId id="265" r:id="rId5"/>
    <p:sldId id="283" r:id="rId6"/>
    <p:sldId id="264" r:id="rId7"/>
    <p:sldId id="266" r:id="rId8"/>
    <p:sldId id="280" r:id="rId9"/>
    <p:sldId id="271" r:id="rId10"/>
    <p:sldId id="270" r:id="rId11"/>
    <p:sldId id="282" r:id="rId12"/>
    <p:sldId id="269" r:id="rId13"/>
    <p:sldId id="281" r:id="rId14"/>
    <p:sldId id="274" r:id="rId15"/>
    <p:sldId id="278" r:id="rId16"/>
    <p:sldId id="2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5B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1694" autoAdjust="0"/>
    <p:restoredTop sz="94660"/>
  </p:normalViewPr>
  <p:slideViewPr>
    <p:cSldViewPr>
      <p:cViewPr>
        <p:scale>
          <a:sx n="60" d="100"/>
          <a:sy n="60" d="100"/>
        </p:scale>
        <p:origin x="-9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izcomrc.justclick.ru/media/content/bizcomrc/%D1%81%D1%82%D1%80_%D0%B0%D0%BD%D0%B8%D0%BC%D0%B0%D1%86.gif" TargetMode="External"/><Relationship Id="rId2" Type="http://schemas.openxmlformats.org/officeDocument/2006/relationships/hyperlink" Target="http://img3.proshkolu.ru/content/media/pic/std/2000000/1193000/1192572-4a8ebf3ac7df76e3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hyperlink" Target="http://ped-kopilka.ru/uchiteljam-predmetnikam/matematika/zadachi-shutki-po-matematike-s-otvetami-3-4-klas.html" TargetMode="External"/><Relationship Id="rId4" Type="http://schemas.openxmlformats.org/officeDocument/2006/relationships/hyperlink" Target="http://www.igraza.ru/page-10-1-4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57158" y="5000636"/>
            <a:ext cx="5357850" cy="1285884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Автор работы: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заместитель директора по УВР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МБОУ СОШ № 2 г. Гагарина Смоленской области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Наталья Николаевна </a:t>
            </a:r>
            <a:r>
              <a:rPr lang="ru-RU" dirty="0" err="1" smtClean="0">
                <a:solidFill>
                  <a:srgbClr val="7030A0"/>
                </a:solidFill>
                <a:latin typeface="Monotype Corsiva" pitchFamily="66" charset="0"/>
              </a:rPr>
              <a:t>Покровкова</a:t>
            </a:r>
            <a:endParaRPr lang="ru-RU" dirty="0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2910" y="2643182"/>
            <a:ext cx="7000924" cy="1285884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7030A0"/>
                </a:solidFill>
                <a:latin typeface="Monotype Corsiva" pitchFamily="66" charset="0"/>
              </a:rPr>
              <a:t>Шуточная викторина</a:t>
            </a:r>
            <a:endParaRPr lang="ru-RU" sz="6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13" name="Рисунок 12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539397" y="3610346"/>
            <a:ext cx="1285883" cy="192332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857224" y="2643182"/>
            <a:ext cx="272251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72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3</a:t>
            </a:r>
            <a:endParaRPr lang="ru-RU" altLang="ru-RU" sz="72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8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8000" dirty="0" smtClean="0">
                <a:solidFill>
                  <a:srgbClr val="7030A0"/>
                </a:solidFill>
                <a:latin typeface="Monotype Corsiva" pitchFamily="66" charset="0"/>
              </a:rPr>
              <a:t>Верно</a:t>
            </a:r>
            <a:endParaRPr lang="ru-RU" altLang="ru-RU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000628" y="2643182"/>
            <a:ext cx="265894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80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4</a:t>
            </a:r>
            <a:endParaRPr lang="ru-RU" altLang="ru-RU" sz="80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Подумай </a:t>
            </a:r>
          </a:p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ещё!</a:t>
            </a:r>
            <a:endParaRPr lang="ru-RU" altLang="ru-RU" sz="5400" b="1" dirty="0">
              <a:solidFill>
                <a:srgbClr val="CC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682" y="723880"/>
            <a:ext cx="8563036" cy="1562112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У Марины было целое яблоко, две половинки и 4 четвертинки.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Сколько было у нее яблок?</a:t>
            </a: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7" name="Рисунок 26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8060" y="4667254"/>
            <a:ext cx="1214420" cy="202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96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 animBg="1"/>
      <p:bldP spid="3077" grpId="1" animBg="1"/>
      <p:bldP spid="3078" grpId="0" animBg="1"/>
      <p:bldP spid="3078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286380" y="2857496"/>
            <a:ext cx="272251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72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1</a:t>
            </a:r>
            <a:endParaRPr lang="ru-RU" altLang="ru-RU" sz="72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286380" y="2857496"/>
            <a:ext cx="2714644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8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8000" dirty="0" smtClean="0">
                <a:solidFill>
                  <a:srgbClr val="7030A0"/>
                </a:solidFill>
                <a:latin typeface="Monotype Corsiva" pitchFamily="66" charset="0"/>
              </a:rPr>
              <a:t>Верно</a:t>
            </a:r>
            <a:endParaRPr lang="ru-RU" altLang="ru-RU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5286380" y="2857496"/>
            <a:ext cx="2714644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00100" y="2857496"/>
            <a:ext cx="265894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80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3</a:t>
            </a:r>
            <a:endParaRPr lang="ru-RU" altLang="ru-RU" sz="80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00100" y="2857496"/>
            <a:ext cx="2643206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Подумай </a:t>
            </a:r>
          </a:p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ещё!</a:t>
            </a:r>
            <a:endParaRPr lang="ru-RU" altLang="ru-RU" sz="5400" b="1" dirty="0">
              <a:solidFill>
                <a:srgbClr val="CC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000100" y="2857496"/>
            <a:ext cx="2643206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682" y="723880"/>
            <a:ext cx="8563036" cy="1776426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Чтобы сварить 1 кг мяса, требуется один час. Сколько времени потребуется для варки 3 кг мяса?</a:t>
            </a: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7" name="Рисунок 26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8060" y="4667254"/>
            <a:ext cx="1214420" cy="202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96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 animBg="1"/>
      <p:bldP spid="3077" grpId="1" animBg="1"/>
      <p:bldP spid="3078" grpId="0" animBg="1"/>
      <p:bldP spid="3078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857224" y="2643182"/>
            <a:ext cx="272251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72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20</a:t>
            </a:r>
            <a:endParaRPr lang="ru-RU" altLang="ru-RU" sz="72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8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8000" dirty="0" smtClean="0">
                <a:solidFill>
                  <a:srgbClr val="7030A0"/>
                </a:solidFill>
                <a:latin typeface="Monotype Corsiva" pitchFamily="66" charset="0"/>
              </a:rPr>
              <a:t>Верно</a:t>
            </a:r>
            <a:endParaRPr lang="ru-RU" altLang="ru-RU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000628" y="2643182"/>
            <a:ext cx="265894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80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10</a:t>
            </a:r>
            <a:endParaRPr lang="ru-RU" altLang="ru-RU" sz="80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Подумай </a:t>
            </a:r>
          </a:p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ещё!</a:t>
            </a:r>
            <a:endParaRPr lang="ru-RU" altLang="ru-RU" sz="5400" b="1" dirty="0">
              <a:solidFill>
                <a:srgbClr val="CC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682" y="723880"/>
            <a:ext cx="8563036" cy="1285884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Пара лошадей пробежала 20 км. Сколько километров пробежала каждая лошадь?</a:t>
            </a: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7" name="Рисунок 26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8060" y="4667254"/>
            <a:ext cx="1214420" cy="202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96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 animBg="1"/>
      <p:bldP spid="3077" grpId="1" animBg="1"/>
      <p:bldP spid="3078" grpId="0" animBg="1"/>
      <p:bldP spid="3078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286380" y="2857496"/>
            <a:ext cx="272251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72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5</a:t>
            </a:r>
            <a:endParaRPr lang="ru-RU" altLang="ru-RU" sz="72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286380" y="2857496"/>
            <a:ext cx="2714644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8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8000" dirty="0" smtClean="0">
                <a:solidFill>
                  <a:srgbClr val="7030A0"/>
                </a:solidFill>
                <a:latin typeface="Monotype Corsiva" pitchFamily="66" charset="0"/>
              </a:rPr>
              <a:t>Верно</a:t>
            </a:r>
            <a:endParaRPr lang="ru-RU" altLang="ru-RU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5286380" y="2857496"/>
            <a:ext cx="2714644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00100" y="2857496"/>
            <a:ext cx="265894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80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3</a:t>
            </a:r>
            <a:endParaRPr lang="ru-RU" altLang="ru-RU" sz="80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00100" y="2857496"/>
            <a:ext cx="2643206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Подумай </a:t>
            </a:r>
          </a:p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ещё!</a:t>
            </a:r>
            <a:endParaRPr lang="ru-RU" altLang="ru-RU" sz="5400" b="1" dirty="0">
              <a:solidFill>
                <a:srgbClr val="CC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000100" y="2857496"/>
            <a:ext cx="2643206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682" y="723880"/>
            <a:ext cx="8563036" cy="1562112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На складе было 5 цистерн с горючим, по 6 тонн в каждой. Из двух цистерн горючее выдали. Сколько цистерн осталось?</a:t>
            </a: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 </a:t>
            </a:r>
            <a:endParaRPr lang="ru-RU" sz="4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7" name="Рисунок 26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8060" y="4667254"/>
            <a:ext cx="1214420" cy="202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96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 animBg="1"/>
      <p:bldP spid="3077" grpId="1" animBg="1"/>
      <p:bldP spid="3078" grpId="0" animBg="1"/>
      <p:bldP spid="3078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286380" y="2857496"/>
            <a:ext cx="272251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72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1</a:t>
            </a:r>
            <a:endParaRPr lang="ru-RU" altLang="ru-RU" sz="72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286380" y="2857496"/>
            <a:ext cx="2714644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8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8000" dirty="0" smtClean="0">
                <a:solidFill>
                  <a:srgbClr val="7030A0"/>
                </a:solidFill>
                <a:latin typeface="Monotype Corsiva" pitchFamily="66" charset="0"/>
              </a:rPr>
              <a:t>Верно</a:t>
            </a:r>
            <a:endParaRPr lang="ru-RU" altLang="ru-RU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5286380" y="2857496"/>
            <a:ext cx="2714644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00100" y="2857496"/>
            <a:ext cx="265894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80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3</a:t>
            </a:r>
            <a:endParaRPr lang="ru-RU" altLang="ru-RU" sz="80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00100" y="2857496"/>
            <a:ext cx="2643206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Подумай </a:t>
            </a:r>
          </a:p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ещё!</a:t>
            </a:r>
            <a:endParaRPr lang="ru-RU" altLang="ru-RU" sz="5400" b="1" dirty="0">
              <a:solidFill>
                <a:srgbClr val="CC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000100" y="2857496"/>
            <a:ext cx="2643206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682" y="723880"/>
            <a:ext cx="8563036" cy="1285884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Два сына и два отца съели 3 яйца. Сколько яиц съел каждый?</a:t>
            </a:r>
            <a:endParaRPr lang="ru-RU" sz="4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7" name="Рисунок 26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8060" y="4667254"/>
            <a:ext cx="1214420" cy="202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96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 animBg="1"/>
      <p:bldP spid="3077" grpId="1" animBg="1"/>
      <p:bldP spid="3078" grpId="0" animBg="1"/>
      <p:bldP spid="3078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857224" y="2643182"/>
            <a:ext cx="272251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72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2</a:t>
            </a:r>
            <a:endParaRPr lang="ru-RU" altLang="ru-RU" sz="72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8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8000" dirty="0" smtClean="0">
                <a:solidFill>
                  <a:srgbClr val="7030A0"/>
                </a:solidFill>
                <a:latin typeface="Monotype Corsiva" pitchFamily="66" charset="0"/>
              </a:rPr>
              <a:t>Верно</a:t>
            </a:r>
            <a:endParaRPr lang="ru-RU" altLang="ru-RU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000628" y="2643182"/>
            <a:ext cx="265894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80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1</a:t>
            </a:r>
            <a:endParaRPr lang="ru-RU" altLang="ru-RU" sz="80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Подумай </a:t>
            </a:r>
          </a:p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ещё!</a:t>
            </a:r>
            <a:endParaRPr lang="ru-RU" altLang="ru-RU" sz="5400" b="1" dirty="0">
              <a:solidFill>
                <a:srgbClr val="CC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682" y="723880"/>
            <a:ext cx="8563036" cy="1285884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Курица на двух ногах весит 2 кг. Сколько весит курица на одной ноге?</a:t>
            </a:r>
          </a:p>
        </p:txBody>
      </p:sp>
      <p:pic>
        <p:nvPicPr>
          <p:cNvPr id="27" name="Рисунок 26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8060" y="4667254"/>
            <a:ext cx="1214420" cy="2024060"/>
          </a:xfrm>
          <a:prstGeom prst="rect">
            <a:avLst/>
          </a:prstGeom>
        </p:spPr>
      </p:pic>
      <p:sp>
        <p:nvSpPr>
          <p:cNvPr id="10" name="Умножение 9">
            <a:hlinkClick r:id="" action="ppaction://hlinkshowjump?jump=endshow"/>
          </p:cNvPr>
          <p:cNvSpPr/>
          <p:nvPr/>
        </p:nvSpPr>
        <p:spPr>
          <a:xfrm>
            <a:off x="0" y="5715016"/>
            <a:ext cx="720080" cy="720080"/>
          </a:xfrm>
          <a:prstGeom prst="mathMultiply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296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 animBg="1"/>
      <p:bldP spid="3077" grpId="1" animBg="1"/>
      <p:bldP spid="3078" grpId="0" animBg="1"/>
      <p:bldP spid="3078" grpId="1" animBg="1"/>
      <p:bldP spid="7" grpId="0" animBg="1"/>
      <p:bldP spid="7" grpId="1" animBg="1"/>
      <p:bldP spid="8" grpId="0" animBg="1"/>
      <p:bldP spid="8" grpId="1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85720" y="785794"/>
            <a:ext cx="8563036" cy="3857652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 Источники: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  <a:hlinkClick r:id="rId2"/>
              </a:rPr>
              <a:t>http://img3.proshkolu.ru/content/media/pic/std/2000000/1193000/1192572-4a8ebf3ac7df76e3.jpg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 фон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  <a:hlinkClick r:id="rId3"/>
              </a:rPr>
              <a:t>http://bizcomrc.justclick.ru/media/content/bizcomrc/%D1%81%D1%82%D1%80_%D0%B0%D0%BD%D0%B8%D0%BC%D0%B0%D1%86.gif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 стрелка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  <a:hlinkClick r:id="rId4"/>
              </a:rPr>
              <a:t>http://www.igraza.ru/page-10-1-4.html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 викторина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  <a:hlinkClick r:id="rId5"/>
              </a:rPr>
              <a:t>http://ped-kopilka.ru/uchiteljam-predmetnikam/matematika/zadachi-shutki-po-matematike-s-otvetami-3-4-klas.html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 викторина</a:t>
            </a:r>
          </a:p>
        </p:txBody>
      </p:sp>
      <p:sp>
        <p:nvSpPr>
          <p:cNvPr id="5" name="Управляющая кнопка: домой 4">
            <a:hlinkClick r:id="rId6" action="ppaction://hlinksldjump" highlightClick="1"/>
          </p:cNvPr>
          <p:cNvSpPr/>
          <p:nvPr/>
        </p:nvSpPr>
        <p:spPr>
          <a:xfrm>
            <a:off x="5715008" y="4857760"/>
            <a:ext cx="685800" cy="571500"/>
          </a:xfrm>
          <a:prstGeom prst="actionButtonHome">
            <a:avLst/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сведения 4">
            <a:hlinkClick r:id="" action="ppaction://hlinkshowjump?jump=lastslide" highlightClick="1"/>
          </p:cNvPr>
          <p:cNvSpPr/>
          <p:nvPr/>
        </p:nvSpPr>
        <p:spPr>
          <a:xfrm>
            <a:off x="0" y="428604"/>
            <a:ext cx="471488" cy="642938"/>
          </a:xfrm>
          <a:prstGeom prst="actionButtonInformation">
            <a:avLst/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5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405184" y="4953006"/>
            <a:ext cx="1214420" cy="202406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66682" y="723880"/>
            <a:ext cx="8563036" cy="4633946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Издавна люди называют математику царицей наук, потому что математика применяется в различных областях знаний. Один из важных разделов математики – арифметика. Попробуйте решить простые арифметические задачи.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857224" y="2643182"/>
            <a:ext cx="272251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72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7</a:t>
            </a:r>
            <a:endParaRPr lang="ru-RU" altLang="ru-RU" sz="72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8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8000" dirty="0" smtClean="0">
                <a:solidFill>
                  <a:srgbClr val="7030A0"/>
                </a:solidFill>
                <a:latin typeface="Monotype Corsiva" pitchFamily="66" charset="0"/>
              </a:rPr>
              <a:t>Верно</a:t>
            </a:r>
            <a:endParaRPr lang="ru-RU" altLang="ru-RU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000628" y="2643182"/>
            <a:ext cx="265894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80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5</a:t>
            </a:r>
            <a:endParaRPr lang="ru-RU" altLang="ru-RU" sz="80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Подумай </a:t>
            </a:r>
          </a:p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ещё!</a:t>
            </a:r>
            <a:endParaRPr lang="ru-RU" altLang="ru-RU" sz="5400" b="1" dirty="0">
              <a:solidFill>
                <a:srgbClr val="CC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682" y="723880"/>
            <a:ext cx="8563036" cy="1285884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Горело семь электрических лампочек. Две  погасли. Сколько осталось?</a:t>
            </a:r>
            <a:endParaRPr lang="ru-RU" sz="4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7" name="Рисунок 26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8060" y="4667254"/>
            <a:ext cx="1214420" cy="202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96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 animBg="1"/>
      <p:bldP spid="3077" grpId="1" animBg="1"/>
      <p:bldP spid="3078" grpId="0" animBg="1"/>
      <p:bldP spid="3078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857224" y="2643182"/>
            <a:ext cx="272251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72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1</a:t>
            </a:r>
            <a:endParaRPr lang="ru-RU" altLang="ru-RU" sz="72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8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8000" dirty="0" smtClean="0">
                <a:solidFill>
                  <a:srgbClr val="7030A0"/>
                </a:solidFill>
                <a:latin typeface="Monotype Corsiva" pitchFamily="66" charset="0"/>
              </a:rPr>
              <a:t>Верно</a:t>
            </a:r>
            <a:endParaRPr lang="ru-RU" altLang="ru-RU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000628" y="2643182"/>
            <a:ext cx="265894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80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24</a:t>
            </a:r>
            <a:endParaRPr lang="ru-RU" altLang="ru-RU" sz="80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Подумай </a:t>
            </a:r>
          </a:p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ещё!</a:t>
            </a:r>
            <a:endParaRPr lang="ru-RU" altLang="ru-RU" sz="5400" b="1" dirty="0">
              <a:solidFill>
                <a:srgbClr val="CC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682" y="723880"/>
            <a:ext cx="8563036" cy="1285884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Летела стая — 25 гусей. Одного убили. Сколько осталось?</a:t>
            </a:r>
          </a:p>
        </p:txBody>
      </p:sp>
      <p:pic>
        <p:nvPicPr>
          <p:cNvPr id="27" name="Рисунок 26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8060" y="4667254"/>
            <a:ext cx="1214420" cy="202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96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 animBg="1"/>
      <p:bldP spid="3077" grpId="1" animBg="1"/>
      <p:bldP spid="3078" grpId="0" animBg="1"/>
      <p:bldP spid="3078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286380" y="2857496"/>
            <a:ext cx="272251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72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3</a:t>
            </a:r>
            <a:endParaRPr lang="ru-RU" altLang="ru-RU" sz="72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286380" y="2857496"/>
            <a:ext cx="2714644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8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8000" dirty="0" smtClean="0">
                <a:solidFill>
                  <a:srgbClr val="7030A0"/>
                </a:solidFill>
                <a:latin typeface="Monotype Corsiva" pitchFamily="66" charset="0"/>
              </a:rPr>
              <a:t>Верно</a:t>
            </a:r>
            <a:endParaRPr lang="ru-RU" altLang="ru-RU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5286380" y="2857496"/>
            <a:ext cx="2714644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00100" y="2857496"/>
            <a:ext cx="265894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80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10</a:t>
            </a:r>
            <a:endParaRPr lang="ru-RU" altLang="ru-RU" sz="80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00100" y="2857496"/>
            <a:ext cx="2643206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Подумай </a:t>
            </a:r>
          </a:p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ещё!</a:t>
            </a:r>
            <a:endParaRPr lang="ru-RU" altLang="ru-RU" sz="5400" b="1" dirty="0">
              <a:solidFill>
                <a:srgbClr val="CC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000100" y="2857496"/>
            <a:ext cx="2643206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682" y="723880"/>
            <a:ext cx="8563036" cy="1633550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Летели утки: одна впереди и две позади, одна позади и две впереди, одна между двумя и три в ряд. Сколько всего летело уток?</a:t>
            </a:r>
            <a:endParaRPr lang="ru-RU" sz="36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7" name="Рисунок 26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8060" y="4667254"/>
            <a:ext cx="1214420" cy="202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96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 animBg="1"/>
      <p:bldP spid="3077" grpId="1" animBg="1"/>
      <p:bldP spid="3078" grpId="0" animBg="1"/>
      <p:bldP spid="3078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857224" y="2643182"/>
            <a:ext cx="272251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72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3</a:t>
            </a:r>
            <a:endParaRPr lang="ru-RU" altLang="ru-RU" sz="72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8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8000" dirty="0" smtClean="0">
                <a:solidFill>
                  <a:srgbClr val="7030A0"/>
                </a:solidFill>
                <a:latin typeface="Monotype Corsiva" pitchFamily="66" charset="0"/>
              </a:rPr>
              <a:t>Верно</a:t>
            </a:r>
            <a:endParaRPr lang="ru-RU" altLang="ru-RU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000628" y="2643182"/>
            <a:ext cx="265894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80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6</a:t>
            </a:r>
            <a:endParaRPr lang="ru-RU" altLang="ru-RU" sz="80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Подумай </a:t>
            </a:r>
          </a:p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ещё!</a:t>
            </a:r>
            <a:endParaRPr lang="ru-RU" altLang="ru-RU" sz="5400" b="1" dirty="0">
              <a:solidFill>
                <a:srgbClr val="CC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682" y="723880"/>
            <a:ext cx="8563036" cy="1285884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Две матери, две дочери и бабушка с внучкой. Сколько их всего?</a:t>
            </a:r>
          </a:p>
        </p:txBody>
      </p:sp>
      <p:pic>
        <p:nvPicPr>
          <p:cNvPr id="27" name="Рисунок 26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8060" y="4667254"/>
            <a:ext cx="1214420" cy="202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96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 animBg="1"/>
      <p:bldP spid="3077" grpId="1" animBg="1"/>
      <p:bldP spid="3078" grpId="0" animBg="1"/>
      <p:bldP spid="3078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857224" y="2643182"/>
            <a:ext cx="272251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72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7</a:t>
            </a:r>
            <a:endParaRPr lang="ru-RU" altLang="ru-RU" sz="72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8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8000" dirty="0" smtClean="0">
                <a:solidFill>
                  <a:srgbClr val="7030A0"/>
                </a:solidFill>
                <a:latin typeface="Monotype Corsiva" pitchFamily="66" charset="0"/>
              </a:rPr>
              <a:t>Верно</a:t>
            </a:r>
            <a:endParaRPr lang="ru-RU" altLang="ru-RU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000628" y="2643182"/>
            <a:ext cx="265894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80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14</a:t>
            </a:r>
            <a:endParaRPr lang="ru-RU" altLang="ru-RU" sz="80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Подумай </a:t>
            </a:r>
          </a:p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ещё!</a:t>
            </a:r>
            <a:endParaRPr lang="ru-RU" altLang="ru-RU" sz="5400" b="1" dirty="0">
              <a:solidFill>
                <a:srgbClr val="CC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682" y="723880"/>
            <a:ext cx="8563036" cy="1562112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У одного отца есть шестеро сыновей.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У каждого сына одна сестра.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Сколько у отца детей?</a:t>
            </a:r>
          </a:p>
        </p:txBody>
      </p:sp>
      <p:pic>
        <p:nvPicPr>
          <p:cNvPr id="27" name="Рисунок 26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8060" y="4667254"/>
            <a:ext cx="1214420" cy="202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96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 animBg="1"/>
      <p:bldP spid="3077" grpId="1" animBg="1"/>
      <p:bldP spid="3078" grpId="0" animBg="1"/>
      <p:bldP spid="3078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286380" y="2857496"/>
            <a:ext cx="272251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72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1</a:t>
            </a:r>
            <a:endParaRPr lang="ru-RU" altLang="ru-RU" sz="72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286380" y="2857496"/>
            <a:ext cx="2714644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8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8000" dirty="0" smtClean="0">
                <a:solidFill>
                  <a:srgbClr val="7030A0"/>
                </a:solidFill>
                <a:latin typeface="Monotype Corsiva" pitchFamily="66" charset="0"/>
              </a:rPr>
              <a:t>Верно</a:t>
            </a:r>
            <a:endParaRPr lang="ru-RU" altLang="ru-RU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5286380" y="2857496"/>
            <a:ext cx="2714644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00100" y="2857496"/>
            <a:ext cx="265894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80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10</a:t>
            </a:r>
            <a:endParaRPr lang="ru-RU" altLang="ru-RU" sz="80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00100" y="2857496"/>
            <a:ext cx="2643206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Подумай </a:t>
            </a:r>
          </a:p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ещё!</a:t>
            </a:r>
            <a:endParaRPr lang="ru-RU" altLang="ru-RU" sz="5400" b="1" dirty="0">
              <a:solidFill>
                <a:srgbClr val="CC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000100" y="2857496"/>
            <a:ext cx="2643206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682" y="723880"/>
            <a:ext cx="8563036" cy="1419236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На грядке сидели 6 воробьев, к ним прилетели еще 5. Кот подкрался и схватил одного воробья.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Сколько воробьев осталось на грядке?</a:t>
            </a:r>
            <a:endParaRPr lang="ru-RU" sz="32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7" name="Рисунок 26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8060" y="4667254"/>
            <a:ext cx="1214420" cy="202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96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 animBg="1"/>
      <p:bldP spid="3077" grpId="1" animBg="1"/>
      <p:bldP spid="3078" grpId="0" animBg="1"/>
      <p:bldP spid="3078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857224" y="2643182"/>
            <a:ext cx="272251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72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50</a:t>
            </a:r>
            <a:endParaRPr lang="ru-RU" altLang="ru-RU" sz="72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8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8000" dirty="0" smtClean="0">
                <a:solidFill>
                  <a:srgbClr val="7030A0"/>
                </a:solidFill>
                <a:latin typeface="Monotype Corsiva" pitchFamily="66" charset="0"/>
              </a:rPr>
              <a:t>Верно</a:t>
            </a:r>
            <a:endParaRPr lang="ru-RU" altLang="ru-RU" sz="8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857224" y="2643182"/>
            <a:ext cx="2714644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000628" y="2643182"/>
            <a:ext cx="2658942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80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100</a:t>
            </a:r>
            <a:endParaRPr lang="ru-RU" altLang="ru-RU" sz="80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Подумай </a:t>
            </a:r>
          </a:p>
          <a:p>
            <a:pPr algn="ctr"/>
            <a:r>
              <a:rPr lang="ru-RU" altLang="ru-RU" sz="5400" b="1" dirty="0" smtClean="0">
                <a:solidFill>
                  <a:srgbClr val="CC0000"/>
                </a:solidFill>
                <a:latin typeface="Monotype Corsiva" pitchFamily="66" charset="0"/>
                <a:cs typeface="Times New Roman" panose="02020603050405020304" pitchFamily="18" charset="0"/>
              </a:rPr>
              <a:t>ещё!</a:t>
            </a:r>
            <a:endParaRPr lang="ru-RU" altLang="ru-RU" sz="5400" b="1" dirty="0">
              <a:solidFill>
                <a:srgbClr val="CC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000628" y="2643182"/>
            <a:ext cx="2643206" cy="2071702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682" y="723880"/>
            <a:ext cx="8563036" cy="1285884"/>
          </a:xfrm>
          <a:prstGeom prst="roundRect">
            <a:avLst/>
          </a:prstGeom>
          <a:noFill/>
          <a:ln w="3175">
            <a:solidFill>
              <a:srgbClr val="095B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На двух руках десять пальцев.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Сколько на десяти?</a:t>
            </a:r>
          </a:p>
        </p:txBody>
      </p:sp>
      <p:pic>
        <p:nvPicPr>
          <p:cNvPr id="27" name="Рисунок 26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8060" y="4667254"/>
            <a:ext cx="1214420" cy="202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96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 animBg="1"/>
      <p:bldP spid="3077" grpId="1" animBg="1"/>
      <p:bldP spid="3078" grpId="0" animBg="1"/>
      <p:bldP spid="3078" grpId="1" animBg="1"/>
      <p:bldP spid="7" grpId="0" animBg="1"/>
      <p:bldP spid="7" grpId="1" animBg="1"/>
      <p:bldP spid="8" grpId="0" animBg="1"/>
      <p:bldP spid="8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367</Words>
  <PresentationFormat>Экран (4:3)</PresentationFormat>
  <Paragraphs>107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Наталья и Валентин</cp:lastModifiedBy>
  <cp:revision>95</cp:revision>
  <dcterms:modified xsi:type="dcterms:W3CDTF">2015-01-11T06:34:09Z</dcterms:modified>
</cp:coreProperties>
</file>